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notesMasterIdLst>
    <p:notesMasterId r:id="rId20"/>
  </p:notesMasterIdLst>
  <p:sldIdLst>
    <p:sldId id="257" r:id="rId2"/>
    <p:sldId id="271" r:id="rId3"/>
    <p:sldId id="272" r:id="rId4"/>
    <p:sldId id="273" r:id="rId5"/>
    <p:sldId id="259" r:id="rId6"/>
    <p:sldId id="263" r:id="rId7"/>
    <p:sldId id="261" r:id="rId8"/>
    <p:sldId id="262" r:id="rId9"/>
    <p:sldId id="266" r:id="rId10"/>
    <p:sldId id="274" r:id="rId11"/>
    <p:sldId id="275" r:id="rId12"/>
    <p:sldId id="267" r:id="rId13"/>
    <p:sldId id="268" r:id="rId14"/>
    <p:sldId id="269" r:id="rId15"/>
    <p:sldId id="270" r:id="rId16"/>
    <p:sldId id="277" r:id="rId17"/>
    <p:sldId id="264" r:id="rId18"/>
    <p:sldId id="276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504"/>
    <p:restoredTop sz="93646"/>
  </p:normalViewPr>
  <p:slideViewPr>
    <p:cSldViewPr snapToGrid="0" snapToObjects="1">
      <p:cViewPr varScale="1">
        <p:scale>
          <a:sx n="90" d="100"/>
          <a:sy n="90" d="100"/>
        </p:scale>
        <p:origin x="232" y="6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notesMaster" Target="notesMasters/notesMaster1.xml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BDFCA1-363D-BD4E-AA13-740CAB9E9A5C}" type="datetimeFigureOut">
              <a:rPr lang="en-AU" smtClean="0"/>
              <a:t>24/07/2017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35C640-9F38-774F-AC67-7388F926788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683831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These systems allow businesses of all sizes to use data analytics to make evidence-based business decisions, with or without an IT department.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35C640-9F38-774F-AC67-7388F926788E}" type="slidenum">
              <a:rPr lang="en-AU" smtClean="0"/>
              <a:t>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52347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These systems allow businesses of all sizes to use data analytics to make evidence-based business decisions, with or without an IT department.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35C640-9F38-774F-AC67-7388F926788E}" type="slidenum">
              <a:rPr lang="en-AU" smtClean="0"/>
              <a:t>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77673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Scientific</a:t>
            </a:r>
            <a:r>
              <a:rPr lang="en-AU" baseline="0" dirty="0" smtClean="0"/>
              <a:t> expertise is not being harnessed by decision making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35C640-9F38-774F-AC67-7388F926788E}" type="slidenum">
              <a:rPr lang="en-AU" smtClean="0"/>
              <a:t>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461166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These systems allow businesses of all sizes to use data analytics to make evidence-based business decisions, with or without an IT department.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35C640-9F38-774F-AC67-7388F926788E}" type="slidenum">
              <a:rPr lang="en-AU" smtClean="0"/>
              <a:t>10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596239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7CEA89-BCD2-7641-838C-C91F8AE30F94}" type="datetimeFigureOut">
              <a:rPr lang="en-AU" smtClean="0"/>
              <a:t>23/07/2017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70282-A24C-D74B-91A4-3E91EAA9B92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13234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7CEA89-BCD2-7641-838C-C91F8AE30F94}" type="datetimeFigureOut">
              <a:rPr lang="en-AU" smtClean="0"/>
              <a:t>23/07/2017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70282-A24C-D74B-91A4-3E91EAA9B92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020875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7CEA89-BCD2-7641-838C-C91F8AE30F94}" type="datetimeFigureOut">
              <a:rPr lang="en-AU" smtClean="0"/>
              <a:t>23/07/2017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70282-A24C-D74B-91A4-3E91EAA9B92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218676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7CEA89-BCD2-7641-838C-C91F8AE30F94}" type="datetimeFigureOut">
              <a:rPr lang="en-AU" smtClean="0"/>
              <a:t>23/07/2017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70282-A24C-D74B-91A4-3E91EAA9B92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524329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7CEA89-BCD2-7641-838C-C91F8AE30F94}" type="datetimeFigureOut">
              <a:rPr lang="en-AU" smtClean="0"/>
              <a:t>23/07/2017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70282-A24C-D74B-91A4-3E91EAA9B92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942441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7CEA89-BCD2-7641-838C-C91F8AE30F94}" type="datetimeFigureOut">
              <a:rPr lang="en-AU" smtClean="0"/>
              <a:t>23/07/2017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70282-A24C-D74B-91A4-3E91EAA9B92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618486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7CEA89-BCD2-7641-838C-C91F8AE30F94}" type="datetimeFigureOut">
              <a:rPr lang="en-AU" smtClean="0"/>
              <a:t>23/07/2017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70282-A24C-D74B-91A4-3E91EAA9B92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177964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7CEA89-BCD2-7641-838C-C91F8AE30F94}" type="datetimeFigureOut">
              <a:rPr lang="en-AU" smtClean="0"/>
              <a:t>23/07/2017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70282-A24C-D74B-91A4-3E91EAA9B92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004411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7CEA89-BCD2-7641-838C-C91F8AE30F94}" type="datetimeFigureOut">
              <a:rPr lang="en-AU" smtClean="0"/>
              <a:t>23/07/2017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70282-A24C-D74B-91A4-3E91EAA9B92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656247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7CEA89-BCD2-7641-838C-C91F8AE30F94}" type="datetimeFigureOut">
              <a:rPr lang="en-AU" smtClean="0"/>
              <a:t>23/07/2017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70282-A24C-D74B-91A4-3E91EAA9B92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265423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7CEA89-BCD2-7641-838C-C91F8AE30F94}" type="datetimeFigureOut">
              <a:rPr lang="en-AU" smtClean="0"/>
              <a:t>23/07/2017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70282-A24C-D74B-91A4-3E91EAA9B92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937218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7CEA89-BCD2-7641-838C-C91F8AE30F94}" type="datetimeFigureOut">
              <a:rPr lang="en-AU" smtClean="0"/>
              <a:t>23/07/2017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470282-A24C-D74B-91A4-3E91EAA9B92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5655938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2.tiff"/><Relationship Id="rId5" Type="http://schemas.openxmlformats.org/officeDocument/2006/relationships/image" Target="../media/image3.tiff"/><Relationship Id="rId6" Type="http://schemas.openxmlformats.org/officeDocument/2006/relationships/image" Target="../media/image4.tiff"/><Relationship Id="rId7" Type="http://schemas.openxmlformats.org/officeDocument/2006/relationships/image" Target="../media/image5.tif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4" Type="http://schemas.openxmlformats.org/officeDocument/2006/relationships/image" Target="../media/image8.tiff"/><Relationship Id="rId5" Type="http://schemas.openxmlformats.org/officeDocument/2006/relationships/image" Target="../media/image9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4" Type="http://schemas.openxmlformats.org/officeDocument/2006/relationships/image" Target="../media/image12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4" Type="http://schemas.openxmlformats.org/officeDocument/2006/relationships/image" Target="../media/image15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4" Type="http://schemas.openxmlformats.org/officeDocument/2006/relationships/image" Target="../media/image15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4" Type="http://schemas.openxmlformats.org/officeDocument/2006/relationships/image" Target="../media/image18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2.tiff"/><Relationship Id="rId5" Type="http://schemas.openxmlformats.org/officeDocument/2006/relationships/image" Target="../media/image3.tiff"/><Relationship Id="rId6" Type="http://schemas.openxmlformats.org/officeDocument/2006/relationships/image" Target="../media/image4.tiff"/><Relationship Id="rId7" Type="http://schemas.openxmlformats.org/officeDocument/2006/relationships/image" Target="../media/image5.tif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2.tiff"/><Relationship Id="rId5" Type="http://schemas.openxmlformats.org/officeDocument/2006/relationships/image" Target="../media/image3.tiff"/><Relationship Id="rId6" Type="http://schemas.openxmlformats.org/officeDocument/2006/relationships/image" Target="../media/image4.tiff"/><Relationship Id="rId7" Type="http://schemas.openxmlformats.org/officeDocument/2006/relationships/image" Target="../media/image5.tif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32553" y="2495006"/>
            <a:ext cx="366478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4800" dirty="0" smtClean="0">
                <a:latin typeface="+mj-lt"/>
              </a:rPr>
              <a:t>data science:</a:t>
            </a:r>
            <a:endParaRPr lang="en-AU" sz="4800" dirty="0">
              <a:latin typeface="+mj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808514" y="3526968"/>
            <a:ext cx="82755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 smtClean="0"/>
              <a:t>responsible use of data for </a:t>
            </a:r>
            <a:r>
              <a:rPr lang="en-AU" sz="36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</a:rPr>
              <a:t>decision making </a:t>
            </a:r>
            <a:endParaRPr lang="en-AU" sz="3200" dirty="0">
              <a:solidFill>
                <a:schemeClr val="accent5">
                  <a:lumMod val="20000"/>
                  <a:lumOff val="8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38231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057639" y="2973038"/>
            <a:ext cx="23108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400" dirty="0" smtClean="0">
                <a:latin typeface="+mj-lt"/>
              </a:rPr>
              <a:t>data analytics</a:t>
            </a:r>
          </a:p>
          <a:p>
            <a:pPr algn="ctr"/>
            <a:r>
              <a:rPr lang="en-AU" sz="2400" dirty="0" smtClean="0">
                <a:latin typeface="+mj-lt"/>
              </a:rPr>
              <a:t>for </a:t>
            </a:r>
            <a:r>
              <a:rPr lang="en-AU" sz="2400" dirty="0" smtClean="0">
                <a:solidFill>
                  <a:schemeClr val="bg2">
                    <a:lumMod val="20000"/>
                    <a:lumOff val="80000"/>
                  </a:schemeClr>
                </a:solidFill>
                <a:latin typeface="+mj-lt"/>
              </a:rPr>
              <a:t>conservation</a:t>
            </a:r>
          </a:p>
        </p:txBody>
      </p:sp>
      <p:sp>
        <p:nvSpPr>
          <p:cNvPr id="29" name="Regular Pentagon 28"/>
          <p:cNvSpPr/>
          <p:nvPr/>
        </p:nvSpPr>
        <p:spPr>
          <a:xfrm>
            <a:off x="3748218" y="987199"/>
            <a:ext cx="4779857" cy="4552245"/>
          </a:xfrm>
          <a:prstGeom prst="pentagon">
            <a:avLst/>
          </a:prstGeom>
          <a:noFill/>
          <a:ln w="28575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pSp>
        <p:nvGrpSpPr>
          <p:cNvPr id="22" name="Group 21"/>
          <p:cNvGrpSpPr/>
          <p:nvPr/>
        </p:nvGrpSpPr>
        <p:grpSpPr>
          <a:xfrm>
            <a:off x="5434585" y="488659"/>
            <a:ext cx="1333507" cy="1031866"/>
            <a:chOff x="5363113" y="735713"/>
            <a:chExt cx="1333507" cy="1031866"/>
          </a:xfrm>
          <a:solidFill>
            <a:schemeClr val="bg1"/>
          </a:solidFill>
        </p:grpSpPr>
        <p:sp>
          <p:nvSpPr>
            <p:cNvPr id="4" name="TextBox 3"/>
            <p:cNvSpPr txBox="1"/>
            <p:nvPr/>
          </p:nvSpPr>
          <p:spPr>
            <a:xfrm>
              <a:off x="5363113" y="1398247"/>
              <a:ext cx="1333507" cy="3693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AU" dirty="0" smtClean="0"/>
                <a:t>dashboards</a:t>
              </a:r>
              <a:endParaRPr lang="en-AU" dirty="0"/>
            </a:p>
          </p:txBody>
        </p:sp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86910" y="735713"/>
              <a:ext cx="812800" cy="812800"/>
            </a:xfrm>
            <a:prstGeom prst="rect">
              <a:avLst/>
            </a:prstGeom>
            <a:grpFill/>
          </p:spPr>
        </p:pic>
      </p:grpSp>
      <p:grpSp>
        <p:nvGrpSpPr>
          <p:cNvPr id="18" name="Group 17"/>
          <p:cNvGrpSpPr/>
          <p:nvPr/>
        </p:nvGrpSpPr>
        <p:grpSpPr>
          <a:xfrm>
            <a:off x="6967562" y="4778263"/>
            <a:ext cx="1382559" cy="1520686"/>
            <a:chOff x="7292605" y="4271312"/>
            <a:chExt cx="1382559" cy="1520686"/>
          </a:xfrm>
          <a:solidFill>
            <a:schemeClr val="bg1"/>
          </a:solidFill>
        </p:grpSpPr>
        <p:sp>
          <p:nvSpPr>
            <p:cNvPr id="6" name="TextBox 5"/>
            <p:cNvSpPr txBox="1"/>
            <p:nvPr/>
          </p:nvSpPr>
          <p:spPr>
            <a:xfrm>
              <a:off x="7292605" y="5084112"/>
              <a:ext cx="1382559" cy="707886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en-AU" sz="2000" dirty="0" smtClean="0"/>
                <a:t>interactive</a:t>
              </a:r>
              <a:r>
                <a:rPr lang="en-AU" sz="2000" smtClean="0"/>
                <a:t/>
              </a:r>
              <a:br>
                <a:rPr lang="en-AU" sz="2000" smtClean="0"/>
              </a:br>
              <a:r>
                <a:rPr lang="en-AU" sz="2000" smtClean="0"/>
                <a:t>exploration</a:t>
              </a:r>
              <a:endParaRPr lang="en-AU" sz="2000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492165" y="4271312"/>
              <a:ext cx="812800" cy="812800"/>
            </a:xfrm>
            <a:prstGeom prst="rect">
              <a:avLst/>
            </a:prstGeom>
            <a:grpFill/>
          </p:spPr>
        </p:pic>
      </p:grpSp>
      <p:grpSp>
        <p:nvGrpSpPr>
          <p:cNvPr id="19" name="Group 18"/>
          <p:cNvGrpSpPr/>
          <p:nvPr/>
        </p:nvGrpSpPr>
        <p:grpSpPr>
          <a:xfrm>
            <a:off x="4186979" y="4979805"/>
            <a:ext cx="812800" cy="1212910"/>
            <a:chOff x="3809401" y="4579886"/>
            <a:chExt cx="812800" cy="1212910"/>
          </a:xfrm>
          <a:solidFill>
            <a:schemeClr val="bg1"/>
          </a:solidFill>
        </p:grpSpPr>
        <p:sp>
          <p:nvSpPr>
            <p:cNvPr id="7" name="TextBox 6"/>
            <p:cNvSpPr txBox="1"/>
            <p:nvPr/>
          </p:nvSpPr>
          <p:spPr>
            <a:xfrm>
              <a:off x="3810760" y="5392686"/>
              <a:ext cx="811441" cy="400110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en-AU" sz="2000" smtClean="0"/>
                <a:t>social</a:t>
              </a:r>
              <a:endParaRPr lang="en-AU" sz="2000"/>
            </a:p>
          </p:txBody>
        </p: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809401" y="4579886"/>
              <a:ext cx="812800" cy="812800"/>
            </a:xfrm>
            <a:prstGeom prst="rect">
              <a:avLst/>
            </a:prstGeom>
            <a:grpFill/>
          </p:spPr>
        </p:pic>
      </p:grpSp>
      <p:grpSp>
        <p:nvGrpSpPr>
          <p:cNvPr id="21" name="Group 20"/>
          <p:cNvGrpSpPr/>
          <p:nvPr/>
        </p:nvGrpSpPr>
        <p:grpSpPr>
          <a:xfrm>
            <a:off x="3182556" y="2262040"/>
            <a:ext cx="1377300" cy="1111108"/>
            <a:chOff x="2731304" y="1982691"/>
            <a:chExt cx="1377300" cy="1111108"/>
          </a:xfrm>
          <a:solidFill>
            <a:schemeClr val="bg1"/>
          </a:solidFill>
        </p:grpSpPr>
        <p:sp>
          <p:nvSpPr>
            <p:cNvPr id="8" name="TextBox 7"/>
            <p:cNvSpPr txBox="1"/>
            <p:nvPr/>
          </p:nvSpPr>
          <p:spPr>
            <a:xfrm>
              <a:off x="2731304" y="2693689"/>
              <a:ext cx="1377300" cy="400110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en-AU" dirty="0" smtClean="0"/>
                <a:t>ease </a:t>
              </a:r>
              <a:r>
                <a:rPr lang="en-AU" sz="2000" dirty="0" smtClean="0"/>
                <a:t>of use</a:t>
              </a:r>
              <a:endParaRPr lang="en-AU" sz="2000" dirty="0"/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013554" y="1982691"/>
              <a:ext cx="812800" cy="812800"/>
            </a:xfrm>
            <a:prstGeom prst="rect">
              <a:avLst/>
            </a:prstGeom>
            <a:grpFill/>
          </p:spPr>
        </p:pic>
      </p:grpSp>
      <p:grpSp>
        <p:nvGrpSpPr>
          <p:cNvPr id="20" name="Group 19"/>
          <p:cNvGrpSpPr/>
          <p:nvPr/>
        </p:nvGrpSpPr>
        <p:grpSpPr>
          <a:xfrm>
            <a:off x="7960760" y="2189283"/>
            <a:ext cx="1066895" cy="1514156"/>
            <a:chOff x="8225942" y="1943864"/>
            <a:chExt cx="1066895" cy="1514156"/>
          </a:xfrm>
          <a:solidFill>
            <a:schemeClr val="bg1"/>
          </a:solidFill>
        </p:grpSpPr>
        <p:sp>
          <p:nvSpPr>
            <p:cNvPr id="5" name="TextBox 4"/>
            <p:cNvSpPr txBox="1"/>
            <p:nvPr/>
          </p:nvSpPr>
          <p:spPr>
            <a:xfrm>
              <a:off x="8225942" y="2750134"/>
              <a:ext cx="1066895" cy="707886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en-AU" sz="2000" dirty="0" smtClean="0"/>
                <a:t>data set</a:t>
              </a:r>
              <a:br>
                <a:rPr lang="en-AU" sz="2000" dirty="0" smtClean="0"/>
              </a:br>
              <a:r>
                <a:rPr lang="en-AU" sz="2000" dirty="0" smtClean="0"/>
                <a:t>creation</a:t>
              </a:r>
              <a:endParaRPr lang="en-AU" sz="2000" dirty="0"/>
            </a:p>
          </p:txBody>
        </p: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354322" y="1943864"/>
              <a:ext cx="812800" cy="812800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35967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957147" y="742229"/>
            <a:ext cx="686296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4400" dirty="0" smtClean="0">
                <a:latin typeface="+mj-lt"/>
              </a:rPr>
              <a:t>two fundamental processes</a:t>
            </a:r>
            <a:endParaRPr lang="en-AU" sz="4400" dirty="0"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885949" y="3735679"/>
            <a:ext cx="27222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smtClean="0"/>
              <a:t>data collection</a:t>
            </a:r>
            <a:endParaRPr lang="en-AU" sz="3200"/>
          </a:p>
        </p:txBody>
      </p:sp>
      <p:sp>
        <p:nvSpPr>
          <p:cNvPr id="10" name="TextBox 9"/>
          <p:cNvSpPr txBox="1"/>
          <p:nvPr/>
        </p:nvSpPr>
        <p:spPr>
          <a:xfrm>
            <a:off x="6789186" y="3349917"/>
            <a:ext cx="400853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3200" dirty="0"/>
              <a:t>data analysis</a:t>
            </a:r>
            <a:br>
              <a:rPr lang="en-AU" sz="3200" dirty="0"/>
            </a:br>
            <a:r>
              <a:rPr lang="en-AU" sz="3200" dirty="0" smtClean="0"/>
              <a:t>automated reporting</a:t>
            </a:r>
            <a:endParaRPr lang="en-AU" sz="3200" dirty="0"/>
          </a:p>
          <a:p>
            <a:pPr algn="ctr"/>
            <a:r>
              <a:rPr lang="en-AU" sz="3200" dirty="0"/>
              <a:t>interactive </a:t>
            </a:r>
            <a:r>
              <a:rPr lang="en-AU" sz="3200" dirty="0" smtClean="0"/>
              <a:t>exploration</a:t>
            </a:r>
            <a:endParaRPr lang="en-AU" sz="3200" dirty="0"/>
          </a:p>
        </p:txBody>
      </p:sp>
    </p:spTree>
    <p:extLst>
      <p:ext uri="{BB962C8B-B14F-4D97-AF65-F5344CB8AC3E}">
        <p14:creationId xmlns:p14="http://schemas.microsoft.com/office/powerpoint/2010/main" val="943449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57147" y="742229"/>
            <a:ext cx="374012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4400" smtClean="0">
                <a:latin typeface="+mj-lt"/>
              </a:rPr>
              <a:t>data collection</a:t>
            </a:r>
            <a:endParaRPr lang="en-AU" sz="4400" dirty="0">
              <a:latin typeface="+mj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081092" y="2798970"/>
            <a:ext cx="39941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800" dirty="0" smtClean="0"/>
              <a:t>electronic form </a:t>
            </a:r>
            <a:r>
              <a:rPr lang="en-AU" sz="2800" strike="sngStrike" dirty="0" smtClean="0"/>
              <a:t>not paper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152118" y="3462789"/>
            <a:ext cx="58521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800" dirty="0" smtClean="0"/>
              <a:t>can work </a:t>
            </a:r>
            <a:r>
              <a:rPr lang="en-AU" sz="280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+mj-lt"/>
              </a:rPr>
              <a:t>offline</a:t>
            </a:r>
            <a:r>
              <a:rPr lang="en-AU" sz="2800" dirty="0" smtClean="0">
                <a:solidFill>
                  <a:schemeClr val="accent3">
                    <a:lumMod val="20000"/>
                    <a:lumOff val="80000"/>
                  </a:schemeClr>
                </a:solidFill>
              </a:rPr>
              <a:t> </a:t>
            </a:r>
            <a:r>
              <a:rPr lang="en-AU" sz="2800" dirty="0" smtClean="0"/>
              <a:t>on almost any device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301102" y="4126607"/>
            <a:ext cx="55541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800" dirty="0" smtClean="0"/>
              <a:t>data stored in-house or in the </a:t>
            </a:r>
            <a:r>
              <a:rPr lang="en-AU" sz="280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+mj-lt"/>
              </a:rPr>
              <a:t>cloud</a:t>
            </a:r>
          </a:p>
        </p:txBody>
      </p:sp>
    </p:spTree>
    <p:extLst>
      <p:ext uri="{BB962C8B-B14F-4D97-AF65-F5344CB8AC3E}">
        <p14:creationId xmlns:p14="http://schemas.microsoft.com/office/powerpoint/2010/main" val="2114663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57147" y="742229"/>
            <a:ext cx="504285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4400" dirty="0" smtClean="0">
                <a:latin typeface="+mj-lt"/>
              </a:rPr>
              <a:t>data collection </a:t>
            </a:r>
            <a:r>
              <a:rPr lang="en-AU" sz="4400" dirty="0" smtClean="0">
                <a:latin typeface="+mj-lt"/>
              </a:rPr>
              <a:t>tools</a:t>
            </a:r>
            <a:endParaRPr lang="en-AU" sz="4400" dirty="0">
              <a:latin typeface="+mj-l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3184"/>
          <a:stretch/>
        </p:blipFill>
        <p:spPr>
          <a:xfrm>
            <a:off x="5518888" y="2469977"/>
            <a:ext cx="946138" cy="111359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5510" y="5438320"/>
            <a:ext cx="644845" cy="64484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969219" y="5529911"/>
            <a:ext cx="27824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dirty="0" smtClean="0"/>
              <a:t>Survey 123 for ESRI</a:t>
            </a:r>
            <a:endParaRPr lang="en-AU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4649890" y="3760577"/>
            <a:ext cx="2684133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400" dirty="0" err="1" smtClean="0">
                <a:solidFill>
                  <a:schemeClr val="accent3">
                    <a:lumMod val="20000"/>
                    <a:lumOff val="80000"/>
                  </a:schemeClr>
                </a:solidFill>
                <a:latin typeface="+mj-lt"/>
              </a:rPr>
              <a:t>KoBo</a:t>
            </a:r>
            <a:r>
              <a:rPr lang="en-AU" sz="340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+mj-lt"/>
              </a:rPr>
              <a:t> Toolbox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1134" y="2147612"/>
            <a:ext cx="1972240" cy="197224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135336" y="3785342"/>
            <a:ext cx="26100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smtClean="0"/>
              <a:t>Open Data Kit</a:t>
            </a:r>
            <a:endParaRPr lang="en-AU" sz="32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13239" y="2694477"/>
            <a:ext cx="1935338" cy="59184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2430416" y="3723787"/>
            <a:ext cx="8835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 smtClean="0"/>
              <a:t>Ona</a:t>
            </a:r>
          </a:p>
        </p:txBody>
      </p:sp>
      <p:sp>
        <p:nvSpPr>
          <p:cNvPr id="21" name="Rectangle 20"/>
          <p:cNvSpPr/>
          <p:nvPr/>
        </p:nvSpPr>
        <p:spPr>
          <a:xfrm>
            <a:off x="3519689" y="5031889"/>
            <a:ext cx="4944533" cy="1286934"/>
          </a:xfrm>
          <a:prstGeom prst="rect">
            <a:avLst/>
          </a:prstGeom>
          <a:solidFill>
            <a:srgbClr val="000000">
              <a:alpha val="2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7032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85467" y="4089348"/>
            <a:ext cx="661260" cy="64921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57147" y="742229"/>
            <a:ext cx="896566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4400" dirty="0" smtClean="0">
                <a:latin typeface="+mj-lt"/>
              </a:rPr>
              <a:t>sometimes paperless is not possible</a:t>
            </a:r>
            <a:endParaRPr lang="en-AU" sz="4400" dirty="0">
              <a:latin typeface="+mj-l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3500" y="4089348"/>
            <a:ext cx="1247518" cy="64520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44543" y="4089348"/>
            <a:ext cx="703515" cy="72579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506702" y="2733620"/>
            <a:ext cx="308208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200" dirty="0" smtClean="0">
                <a:solidFill>
                  <a:schemeClr val="accent3">
                    <a:lumMod val="20000"/>
                    <a:lumOff val="80000"/>
                  </a:schemeClr>
                </a:solidFill>
              </a:rPr>
              <a:t>store your data in a database</a:t>
            </a:r>
            <a:endParaRPr lang="en-AU" sz="3200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353369" y="2577989"/>
            <a:ext cx="344481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200" dirty="0" smtClean="0"/>
              <a:t>you can still use one of the form tools to enter data</a:t>
            </a:r>
            <a:endParaRPr lang="en-AU" sz="3200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633156" y="2949064"/>
            <a:ext cx="10385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smtClean="0"/>
              <a:t>OR</a:t>
            </a:r>
            <a:endParaRPr lang="en-AU" sz="3600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1771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57147" y="742229"/>
            <a:ext cx="86369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4400" dirty="0" smtClean="0">
                <a:latin typeface="+mj-lt"/>
              </a:rPr>
              <a:t>automated data analysis/reporting</a:t>
            </a:r>
            <a:endParaRPr lang="en-AU" sz="4400" dirty="0">
              <a:latin typeface="+mj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018197" y="4120562"/>
            <a:ext cx="1586268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340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+mj-lt"/>
              </a:rPr>
              <a:t>R Shiny</a:t>
            </a:r>
            <a:endParaRPr lang="en-AU" sz="3400" dirty="0" smtClean="0">
              <a:solidFill>
                <a:schemeClr val="accent3">
                  <a:lumMod val="20000"/>
                  <a:lumOff val="80000"/>
                </a:schemeClr>
              </a:solidFill>
              <a:latin typeface="+mj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582565" y="4169162"/>
            <a:ext cx="34100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3200" dirty="0" smtClean="0"/>
              <a:t>Microsoft Power BI</a:t>
            </a:r>
            <a:endParaRPr lang="en-AU" sz="3200" dirty="0"/>
          </a:p>
        </p:txBody>
      </p:sp>
      <p:sp>
        <p:nvSpPr>
          <p:cNvPr id="15" name="TextBox 14"/>
          <p:cNvSpPr txBox="1"/>
          <p:nvPr/>
        </p:nvSpPr>
        <p:spPr>
          <a:xfrm>
            <a:off x="2128723" y="4104645"/>
            <a:ext cx="15413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 smtClean="0"/>
              <a:t>Tableau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63819"/>
          <a:stretch/>
        </p:blipFill>
        <p:spPr>
          <a:xfrm>
            <a:off x="5245460" y="2741783"/>
            <a:ext cx="1131742" cy="109794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28141" t="19154" r="30843" b="19479"/>
          <a:stretch/>
        </p:blipFill>
        <p:spPr>
          <a:xfrm>
            <a:off x="2230510" y="2531432"/>
            <a:ext cx="1270668" cy="130739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2563" y="2587877"/>
            <a:ext cx="1349381" cy="1349381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5565109" y="5442378"/>
            <a:ext cx="4924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 smtClean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846216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57147" y="742229"/>
            <a:ext cx="86369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4400" dirty="0" smtClean="0">
                <a:latin typeface="+mj-lt"/>
              </a:rPr>
              <a:t>automated data analysis/reporting</a:t>
            </a:r>
            <a:endParaRPr lang="en-AU" sz="4400" dirty="0">
              <a:latin typeface="+mj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018197" y="4120562"/>
            <a:ext cx="1586268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340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+mj-lt"/>
              </a:rPr>
              <a:t>R Shiny</a:t>
            </a:r>
            <a:endParaRPr lang="en-AU" sz="3400" dirty="0" smtClean="0">
              <a:solidFill>
                <a:schemeClr val="accent3">
                  <a:lumMod val="20000"/>
                  <a:lumOff val="80000"/>
                </a:schemeClr>
              </a:solidFill>
              <a:latin typeface="+mj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582565" y="4169162"/>
            <a:ext cx="34100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3200" dirty="0" smtClean="0"/>
              <a:t>Microsoft Power BI</a:t>
            </a:r>
            <a:endParaRPr lang="en-AU" sz="3200" dirty="0"/>
          </a:p>
        </p:txBody>
      </p:sp>
      <p:sp>
        <p:nvSpPr>
          <p:cNvPr id="15" name="TextBox 14"/>
          <p:cNvSpPr txBox="1"/>
          <p:nvPr/>
        </p:nvSpPr>
        <p:spPr>
          <a:xfrm>
            <a:off x="2128723" y="4104645"/>
            <a:ext cx="15413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 smtClean="0"/>
              <a:t>Tableau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63819"/>
          <a:stretch/>
        </p:blipFill>
        <p:spPr>
          <a:xfrm>
            <a:off x="5245460" y="2741783"/>
            <a:ext cx="1131742" cy="109794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28141" t="19154" r="30843" b="19479"/>
          <a:stretch/>
        </p:blipFill>
        <p:spPr>
          <a:xfrm>
            <a:off x="2230510" y="2531432"/>
            <a:ext cx="1270668" cy="130739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2563" y="2587877"/>
            <a:ext cx="1349381" cy="1349381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5565109" y="5442378"/>
            <a:ext cx="4924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 smtClean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546919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431166" y="2297289"/>
            <a:ext cx="93476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800" dirty="0" smtClean="0"/>
              <a:t>budget for analysis and reporting, not only for </a:t>
            </a:r>
            <a:r>
              <a:rPr lang="en-AU" sz="2800" smtClean="0"/>
              <a:t>data collection</a:t>
            </a:r>
            <a:endParaRPr lang="en-AU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957147" y="742229"/>
            <a:ext cx="114807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4400" dirty="0" smtClean="0">
                <a:latin typeface="+mj-lt"/>
              </a:rPr>
              <a:t>so…</a:t>
            </a:r>
            <a:endParaRPr lang="en-AU" sz="4400" dirty="0">
              <a:latin typeface="+mj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928018" y="3222464"/>
            <a:ext cx="635391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800" dirty="0" smtClean="0"/>
              <a:t>be mindful about data management, </a:t>
            </a:r>
            <a:br>
              <a:rPr lang="en-AU" sz="2800" dirty="0" smtClean="0"/>
            </a:br>
            <a:r>
              <a:rPr lang="en-AU" sz="2800" dirty="0" smtClean="0"/>
              <a:t>make sure it allows business intelligence</a:t>
            </a:r>
            <a:endParaRPr lang="en-AU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1192115" y="4578527"/>
            <a:ext cx="98257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800" dirty="0" smtClean="0"/>
              <a:t>business intelligence is much cheaper in the medium/long term</a:t>
            </a:r>
            <a:endParaRPr lang="en-AU" sz="2800" dirty="0"/>
          </a:p>
        </p:txBody>
      </p:sp>
    </p:spTree>
    <p:extLst>
      <p:ext uri="{BB962C8B-B14F-4D97-AF65-F5344CB8AC3E}">
        <p14:creationId xmlns:p14="http://schemas.microsoft.com/office/powerpoint/2010/main" val="40927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1500" y="3842326"/>
            <a:ext cx="3403600" cy="245845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4137" y="4268899"/>
            <a:ext cx="2589213" cy="160531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3250" y="3767992"/>
            <a:ext cx="2992438" cy="238198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89831" y="585789"/>
            <a:ext cx="93579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 smtClean="0">
                <a:solidFill>
                  <a:schemeClr val="bg1"/>
                </a:solidFill>
              </a:rPr>
              <a:t>Fernando Cagua</a:t>
            </a:r>
            <a:r>
              <a:rPr lang="en-AU" sz="3200" smtClean="0">
                <a:solidFill>
                  <a:schemeClr val="bg1"/>
                </a:solidFill>
              </a:rPr>
              <a:t>, Timothy Robinson</a:t>
            </a:r>
            <a:r>
              <a:rPr lang="en-AU" sz="3200" dirty="0" smtClean="0">
                <a:solidFill>
                  <a:schemeClr val="bg1"/>
                </a:solidFill>
              </a:rPr>
              <a:t>, Nancy Bunbury</a:t>
            </a:r>
            <a:endParaRPr lang="en-AU" sz="3200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161104" y="2458121"/>
            <a:ext cx="78443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 smtClean="0">
                <a:solidFill>
                  <a:schemeClr val="bg1"/>
                </a:solidFill>
              </a:rPr>
              <a:t>thanks to: Daniel Stouffer &amp; Jason </a:t>
            </a:r>
            <a:r>
              <a:rPr lang="en-AU" sz="2800" dirty="0" err="1" smtClean="0">
                <a:solidFill>
                  <a:schemeClr val="bg1"/>
                </a:solidFill>
              </a:rPr>
              <a:t>Tylianakis</a:t>
            </a:r>
            <a:r>
              <a:rPr lang="en-AU" sz="2800" dirty="0" smtClean="0">
                <a:solidFill>
                  <a:schemeClr val="bg1"/>
                </a:solidFill>
              </a:rPr>
              <a:t> group</a:t>
            </a:r>
            <a:endParaRPr lang="en-AU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4957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860971" y="2957650"/>
            <a:ext cx="255435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400" dirty="0" smtClean="0">
                <a:latin typeface="+mj-lt"/>
              </a:rPr>
              <a:t>data analytics</a:t>
            </a:r>
          </a:p>
          <a:p>
            <a:pPr algn="ctr"/>
            <a:r>
              <a:rPr lang="en-AU" sz="2400" dirty="0" smtClean="0">
                <a:latin typeface="+mj-lt"/>
              </a:rPr>
              <a:t>for small business</a:t>
            </a:r>
          </a:p>
        </p:txBody>
      </p:sp>
      <p:sp>
        <p:nvSpPr>
          <p:cNvPr id="29" name="Regular Pentagon 28"/>
          <p:cNvSpPr/>
          <p:nvPr/>
        </p:nvSpPr>
        <p:spPr>
          <a:xfrm>
            <a:off x="3748218" y="987199"/>
            <a:ext cx="4779857" cy="4552245"/>
          </a:xfrm>
          <a:prstGeom prst="pentagon">
            <a:avLst/>
          </a:prstGeom>
          <a:noFill/>
          <a:ln w="28575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pSp>
        <p:nvGrpSpPr>
          <p:cNvPr id="22" name="Group 21"/>
          <p:cNvGrpSpPr/>
          <p:nvPr/>
        </p:nvGrpSpPr>
        <p:grpSpPr>
          <a:xfrm>
            <a:off x="5434585" y="488659"/>
            <a:ext cx="1333507" cy="1031866"/>
            <a:chOff x="5363113" y="735713"/>
            <a:chExt cx="1333507" cy="1031866"/>
          </a:xfrm>
          <a:solidFill>
            <a:schemeClr val="bg1"/>
          </a:solidFill>
        </p:grpSpPr>
        <p:sp>
          <p:nvSpPr>
            <p:cNvPr id="4" name="TextBox 3"/>
            <p:cNvSpPr txBox="1"/>
            <p:nvPr/>
          </p:nvSpPr>
          <p:spPr>
            <a:xfrm>
              <a:off x="5363113" y="1398247"/>
              <a:ext cx="1333507" cy="3693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AU" dirty="0" smtClean="0"/>
                <a:t>dashboards</a:t>
              </a:r>
              <a:endParaRPr lang="en-AU" dirty="0"/>
            </a:p>
          </p:txBody>
        </p:sp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86910" y="735713"/>
              <a:ext cx="812800" cy="812800"/>
            </a:xfrm>
            <a:prstGeom prst="rect">
              <a:avLst/>
            </a:prstGeom>
            <a:grpFill/>
          </p:spPr>
        </p:pic>
      </p:grpSp>
      <p:grpSp>
        <p:nvGrpSpPr>
          <p:cNvPr id="18" name="Group 17"/>
          <p:cNvGrpSpPr/>
          <p:nvPr/>
        </p:nvGrpSpPr>
        <p:grpSpPr>
          <a:xfrm>
            <a:off x="6967562" y="4778263"/>
            <a:ext cx="1382559" cy="1520686"/>
            <a:chOff x="7292605" y="4271312"/>
            <a:chExt cx="1382559" cy="1520686"/>
          </a:xfrm>
          <a:solidFill>
            <a:schemeClr val="bg1"/>
          </a:solidFill>
        </p:grpSpPr>
        <p:sp>
          <p:nvSpPr>
            <p:cNvPr id="6" name="TextBox 5"/>
            <p:cNvSpPr txBox="1"/>
            <p:nvPr/>
          </p:nvSpPr>
          <p:spPr>
            <a:xfrm>
              <a:off x="7292605" y="5084112"/>
              <a:ext cx="1382559" cy="707886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en-AU" sz="2000" dirty="0" smtClean="0"/>
                <a:t>interactive</a:t>
              </a:r>
              <a:r>
                <a:rPr lang="en-AU" sz="2000" smtClean="0"/>
                <a:t/>
              </a:r>
              <a:br>
                <a:rPr lang="en-AU" sz="2000" smtClean="0"/>
              </a:br>
              <a:r>
                <a:rPr lang="en-AU" sz="2000" smtClean="0"/>
                <a:t>exploration</a:t>
              </a:r>
              <a:endParaRPr lang="en-AU" sz="2000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492165" y="4271312"/>
              <a:ext cx="812800" cy="812800"/>
            </a:xfrm>
            <a:prstGeom prst="rect">
              <a:avLst/>
            </a:prstGeom>
            <a:grpFill/>
          </p:spPr>
        </p:pic>
      </p:grpSp>
      <p:grpSp>
        <p:nvGrpSpPr>
          <p:cNvPr id="19" name="Group 18"/>
          <p:cNvGrpSpPr/>
          <p:nvPr/>
        </p:nvGrpSpPr>
        <p:grpSpPr>
          <a:xfrm>
            <a:off x="4186979" y="4979805"/>
            <a:ext cx="812800" cy="1212910"/>
            <a:chOff x="3809401" y="4579886"/>
            <a:chExt cx="812800" cy="1212910"/>
          </a:xfrm>
          <a:solidFill>
            <a:schemeClr val="bg1"/>
          </a:solidFill>
        </p:grpSpPr>
        <p:sp>
          <p:nvSpPr>
            <p:cNvPr id="7" name="TextBox 6"/>
            <p:cNvSpPr txBox="1"/>
            <p:nvPr/>
          </p:nvSpPr>
          <p:spPr>
            <a:xfrm>
              <a:off x="3810760" y="5392686"/>
              <a:ext cx="811441" cy="400110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en-AU" sz="2000" smtClean="0"/>
                <a:t>social</a:t>
              </a:r>
              <a:endParaRPr lang="en-AU" sz="2000"/>
            </a:p>
          </p:txBody>
        </p: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809401" y="4579886"/>
              <a:ext cx="812800" cy="812800"/>
            </a:xfrm>
            <a:prstGeom prst="rect">
              <a:avLst/>
            </a:prstGeom>
            <a:grpFill/>
          </p:spPr>
        </p:pic>
      </p:grpSp>
      <p:grpSp>
        <p:nvGrpSpPr>
          <p:cNvPr id="21" name="Group 20"/>
          <p:cNvGrpSpPr/>
          <p:nvPr/>
        </p:nvGrpSpPr>
        <p:grpSpPr>
          <a:xfrm>
            <a:off x="3182556" y="2262040"/>
            <a:ext cx="1377300" cy="1111108"/>
            <a:chOff x="2731304" y="1982691"/>
            <a:chExt cx="1377300" cy="1111108"/>
          </a:xfrm>
          <a:solidFill>
            <a:schemeClr val="bg1"/>
          </a:solidFill>
        </p:grpSpPr>
        <p:sp>
          <p:nvSpPr>
            <p:cNvPr id="8" name="TextBox 7"/>
            <p:cNvSpPr txBox="1"/>
            <p:nvPr/>
          </p:nvSpPr>
          <p:spPr>
            <a:xfrm>
              <a:off x="2731304" y="2693689"/>
              <a:ext cx="1377300" cy="400110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en-AU" dirty="0" smtClean="0"/>
                <a:t>ease </a:t>
              </a:r>
              <a:r>
                <a:rPr lang="en-AU" sz="2000" dirty="0" smtClean="0"/>
                <a:t>of use</a:t>
              </a:r>
              <a:endParaRPr lang="en-AU" sz="2000" dirty="0"/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013554" y="1982691"/>
              <a:ext cx="812800" cy="812800"/>
            </a:xfrm>
            <a:prstGeom prst="rect">
              <a:avLst/>
            </a:prstGeom>
            <a:grpFill/>
          </p:spPr>
        </p:pic>
      </p:grpSp>
      <p:grpSp>
        <p:nvGrpSpPr>
          <p:cNvPr id="20" name="Group 19"/>
          <p:cNvGrpSpPr/>
          <p:nvPr/>
        </p:nvGrpSpPr>
        <p:grpSpPr>
          <a:xfrm>
            <a:off x="7994627" y="2189283"/>
            <a:ext cx="1066895" cy="1514156"/>
            <a:chOff x="8225942" y="1943864"/>
            <a:chExt cx="1066895" cy="1514156"/>
          </a:xfrm>
          <a:solidFill>
            <a:schemeClr val="bg1"/>
          </a:solidFill>
        </p:grpSpPr>
        <p:sp>
          <p:nvSpPr>
            <p:cNvPr id="5" name="TextBox 4"/>
            <p:cNvSpPr txBox="1"/>
            <p:nvPr/>
          </p:nvSpPr>
          <p:spPr>
            <a:xfrm>
              <a:off x="8225942" y="2750134"/>
              <a:ext cx="1066895" cy="707886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en-AU" sz="2000" dirty="0" smtClean="0"/>
                <a:t>data set</a:t>
              </a:r>
              <a:br>
                <a:rPr lang="en-AU" sz="2000" dirty="0" smtClean="0"/>
              </a:br>
              <a:r>
                <a:rPr lang="en-AU" sz="2000" dirty="0" smtClean="0"/>
                <a:t>creation</a:t>
              </a:r>
              <a:endParaRPr lang="en-AU" sz="2000" dirty="0"/>
            </a:p>
          </p:txBody>
        </p: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354322" y="1943864"/>
              <a:ext cx="812800" cy="812800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2067818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36978" y="2549646"/>
            <a:ext cx="6096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 smtClean="0"/>
              <a:t>Systems of </a:t>
            </a:r>
            <a:r>
              <a:rPr lang="en-US" sz="24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</a:rPr>
              <a:t>business intelligence</a:t>
            </a:r>
            <a:r>
              <a:rPr lang="en-US" sz="2400" dirty="0" smtClean="0"/>
              <a:t> allow </a:t>
            </a:r>
            <a:r>
              <a:rPr lang="en-US" sz="2400" dirty="0" smtClean="0">
                <a:solidFill>
                  <a:schemeClr val="accent2">
                    <a:lumMod val="20000"/>
                    <a:lumOff val="80000"/>
                  </a:schemeClr>
                </a:solidFill>
              </a:rPr>
              <a:t>business</a:t>
            </a:r>
            <a:r>
              <a:rPr lang="en-US" sz="2400" dirty="0" smtClean="0"/>
              <a:t> of </a:t>
            </a:r>
            <a:r>
              <a:rPr lang="en-US" sz="2400" dirty="0"/>
              <a:t>all sizes to use data analytics to make </a:t>
            </a:r>
            <a:r>
              <a:rPr lang="en-US" sz="2400" dirty="0">
                <a:solidFill>
                  <a:schemeClr val="accent3">
                    <a:lumMod val="20000"/>
                    <a:lumOff val="80000"/>
                  </a:schemeClr>
                </a:solidFill>
                <a:latin typeface="+mj-lt"/>
              </a:rPr>
              <a:t>evidence-based business decisions</a:t>
            </a:r>
            <a:r>
              <a:rPr lang="en-US" sz="2400" dirty="0"/>
              <a:t>, with or without an IT department.</a:t>
            </a:r>
            <a:endParaRPr lang="en-AU" sz="2400" dirty="0"/>
          </a:p>
        </p:txBody>
      </p:sp>
    </p:spTree>
    <p:extLst>
      <p:ext uri="{BB962C8B-B14F-4D97-AF65-F5344CB8AC3E}">
        <p14:creationId xmlns:p14="http://schemas.microsoft.com/office/powerpoint/2010/main" val="1096285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842106" y="2742206"/>
            <a:ext cx="2655342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400" dirty="0" smtClean="0">
                <a:latin typeface="+mj-lt"/>
              </a:rPr>
              <a:t>data analytics</a:t>
            </a:r>
          </a:p>
          <a:p>
            <a:pPr algn="ctr"/>
            <a:r>
              <a:rPr lang="en-AU" sz="2400" dirty="0" smtClean="0">
                <a:latin typeface="+mj-lt"/>
              </a:rPr>
              <a:t>for </a:t>
            </a:r>
            <a:r>
              <a:rPr lang="en-AU" sz="2400" strike="sngStrike" dirty="0" smtClean="0">
                <a:latin typeface="+mj-lt"/>
              </a:rPr>
              <a:t>small business </a:t>
            </a:r>
            <a:r>
              <a:rPr lang="en-AU" sz="2400" dirty="0" smtClean="0">
                <a:latin typeface="+mj-lt"/>
              </a:rPr>
              <a:t/>
            </a:r>
            <a:br>
              <a:rPr lang="en-AU" sz="2400" dirty="0" smtClean="0">
                <a:latin typeface="+mj-lt"/>
              </a:rPr>
            </a:br>
            <a:r>
              <a:rPr lang="en-AU" sz="2800" dirty="0" smtClean="0">
                <a:solidFill>
                  <a:schemeClr val="bg2">
                    <a:lumMod val="20000"/>
                    <a:lumOff val="80000"/>
                  </a:schemeClr>
                </a:solidFill>
                <a:latin typeface="+mj-lt"/>
              </a:rPr>
              <a:t>conservation</a:t>
            </a:r>
            <a:endParaRPr lang="en-AU" sz="2400" dirty="0" smtClean="0">
              <a:solidFill>
                <a:schemeClr val="bg2">
                  <a:lumMod val="20000"/>
                  <a:lumOff val="80000"/>
                </a:schemeClr>
              </a:solidFill>
              <a:latin typeface="+mj-lt"/>
            </a:endParaRPr>
          </a:p>
        </p:txBody>
      </p:sp>
      <p:sp>
        <p:nvSpPr>
          <p:cNvPr id="29" name="Regular Pentagon 28"/>
          <p:cNvSpPr/>
          <p:nvPr/>
        </p:nvSpPr>
        <p:spPr>
          <a:xfrm>
            <a:off x="3748218" y="987199"/>
            <a:ext cx="4779857" cy="4552245"/>
          </a:xfrm>
          <a:prstGeom prst="pentagon">
            <a:avLst/>
          </a:prstGeom>
          <a:noFill/>
          <a:ln w="28575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pSp>
        <p:nvGrpSpPr>
          <p:cNvPr id="22" name="Group 21"/>
          <p:cNvGrpSpPr/>
          <p:nvPr/>
        </p:nvGrpSpPr>
        <p:grpSpPr>
          <a:xfrm>
            <a:off x="5434585" y="488659"/>
            <a:ext cx="1333507" cy="1031866"/>
            <a:chOff x="5363113" y="735713"/>
            <a:chExt cx="1333507" cy="1031866"/>
          </a:xfrm>
          <a:solidFill>
            <a:schemeClr val="bg1"/>
          </a:solidFill>
        </p:grpSpPr>
        <p:sp>
          <p:nvSpPr>
            <p:cNvPr id="4" name="TextBox 3"/>
            <p:cNvSpPr txBox="1"/>
            <p:nvPr/>
          </p:nvSpPr>
          <p:spPr>
            <a:xfrm>
              <a:off x="5363113" y="1398247"/>
              <a:ext cx="1333507" cy="3693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AU" dirty="0" smtClean="0"/>
                <a:t>dashboards</a:t>
              </a:r>
              <a:endParaRPr lang="en-AU" dirty="0"/>
            </a:p>
          </p:txBody>
        </p:sp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86910" y="735713"/>
              <a:ext cx="812800" cy="812800"/>
            </a:xfrm>
            <a:prstGeom prst="rect">
              <a:avLst/>
            </a:prstGeom>
            <a:grpFill/>
          </p:spPr>
        </p:pic>
      </p:grpSp>
      <p:grpSp>
        <p:nvGrpSpPr>
          <p:cNvPr id="18" name="Group 17"/>
          <p:cNvGrpSpPr/>
          <p:nvPr/>
        </p:nvGrpSpPr>
        <p:grpSpPr>
          <a:xfrm>
            <a:off x="6967562" y="4778263"/>
            <a:ext cx="1382559" cy="1520686"/>
            <a:chOff x="7292605" y="4271312"/>
            <a:chExt cx="1382559" cy="1520686"/>
          </a:xfrm>
          <a:solidFill>
            <a:schemeClr val="bg1"/>
          </a:solidFill>
        </p:grpSpPr>
        <p:sp>
          <p:nvSpPr>
            <p:cNvPr id="6" name="TextBox 5"/>
            <p:cNvSpPr txBox="1"/>
            <p:nvPr/>
          </p:nvSpPr>
          <p:spPr>
            <a:xfrm>
              <a:off x="7292605" y="5084112"/>
              <a:ext cx="1382559" cy="707886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en-AU" sz="2000" dirty="0" smtClean="0"/>
                <a:t>interactive</a:t>
              </a:r>
              <a:r>
                <a:rPr lang="en-AU" sz="2000" smtClean="0"/>
                <a:t/>
              </a:r>
              <a:br>
                <a:rPr lang="en-AU" sz="2000" smtClean="0"/>
              </a:br>
              <a:r>
                <a:rPr lang="en-AU" sz="2000" smtClean="0"/>
                <a:t>exploration</a:t>
              </a:r>
              <a:endParaRPr lang="en-AU" sz="2000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492165" y="4271312"/>
              <a:ext cx="812800" cy="812800"/>
            </a:xfrm>
            <a:prstGeom prst="rect">
              <a:avLst/>
            </a:prstGeom>
            <a:grpFill/>
          </p:spPr>
        </p:pic>
      </p:grpSp>
      <p:grpSp>
        <p:nvGrpSpPr>
          <p:cNvPr id="19" name="Group 18"/>
          <p:cNvGrpSpPr/>
          <p:nvPr/>
        </p:nvGrpSpPr>
        <p:grpSpPr>
          <a:xfrm>
            <a:off x="4186979" y="4979805"/>
            <a:ext cx="812800" cy="1212910"/>
            <a:chOff x="3809401" y="4579886"/>
            <a:chExt cx="812800" cy="1212910"/>
          </a:xfrm>
          <a:solidFill>
            <a:schemeClr val="bg1"/>
          </a:solidFill>
        </p:grpSpPr>
        <p:sp>
          <p:nvSpPr>
            <p:cNvPr id="7" name="TextBox 6"/>
            <p:cNvSpPr txBox="1"/>
            <p:nvPr/>
          </p:nvSpPr>
          <p:spPr>
            <a:xfrm>
              <a:off x="3810760" y="5392686"/>
              <a:ext cx="811441" cy="400110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en-AU" sz="2000" smtClean="0"/>
                <a:t>social</a:t>
              </a:r>
              <a:endParaRPr lang="en-AU" sz="2000"/>
            </a:p>
          </p:txBody>
        </p: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809401" y="4579886"/>
              <a:ext cx="812800" cy="812800"/>
            </a:xfrm>
            <a:prstGeom prst="rect">
              <a:avLst/>
            </a:prstGeom>
            <a:grpFill/>
          </p:spPr>
        </p:pic>
      </p:grpSp>
      <p:grpSp>
        <p:nvGrpSpPr>
          <p:cNvPr id="21" name="Group 20"/>
          <p:cNvGrpSpPr/>
          <p:nvPr/>
        </p:nvGrpSpPr>
        <p:grpSpPr>
          <a:xfrm>
            <a:off x="3182556" y="2262040"/>
            <a:ext cx="1377300" cy="1111108"/>
            <a:chOff x="2731304" y="1982691"/>
            <a:chExt cx="1377300" cy="1111108"/>
          </a:xfrm>
          <a:solidFill>
            <a:schemeClr val="bg1"/>
          </a:solidFill>
        </p:grpSpPr>
        <p:sp>
          <p:nvSpPr>
            <p:cNvPr id="8" name="TextBox 7"/>
            <p:cNvSpPr txBox="1"/>
            <p:nvPr/>
          </p:nvSpPr>
          <p:spPr>
            <a:xfrm>
              <a:off x="2731304" y="2693689"/>
              <a:ext cx="1377300" cy="400110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en-AU" dirty="0" smtClean="0"/>
                <a:t>ease </a:t>
              </a:r>
              <a:r>
                <a:rPr lang="en-AU" sz="2000" dirty="0" smtClean="0"/>
                <a:t>of use</a:t>
              </a:r>
              <a:endParaRPr lang="en-AU" sz="2000" dirty="0"/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013554" y="1982691"/>
              <a:ext cx="812800" cy="812800"/>
            </a:xfrm>
            <a:prstGeom prst="rect">
              <a:avLst/>
            </a:prstGeom>
            <a:grpFill/>
          </p:spPr>
        </p:pic>
      </p:grpSp>
      <p:grpSp>
        <p:nvGrpSpPr>
          <p:cNvPr id="20" name="Group 19"/>
          <p:cNvGrpSpPr/>
          <p:nvPr/>
        </p:nvGrpSpPr>
        <p:grpSpPr>
          <a:xfrm>
            <a:off x="7994627" y="2189283"/>
            <a:ext cx="1066895" cy="1514156"/>
            <a:chOff x="8225942" y="1943864"/>
            <a:chExt cx="1066895" cy="1514156"/>
          </a:xfrm>
          <a:solidFill>
            <a:schemeClr val="bg1"/>
          </a:solidFill>
        </p:grpSpPr>
        <p:sp>
          <p:nvSpPr>
            <p:cNvPr id="5" name="TextBox 4"/>
            <p:cNvSpPr txBox="1"/>
            <p:nvPr/>
          </p:nvSpPr>
          <p:spPr>
            <a:xfrm>
              <a:off x="8225942" y="2750134"/>
              <a:ext cx="1066895" cy="707886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en-AU" sz="2000" dirty="0" smtClean="0"/>
                <a:t>data set</a:t>
              </a:r>
              <a:br>
                <a:rPr lang="en-AU" sz="2000" dirty="0" smtClean="0"/>
              </a:br>
              <a:r>
                <a:rPr lang="en-AU" sz="2000" dirty="0" smtClean="0"/>
                <a:t>creation</a:t>
              </a:r>
              <a:endParaRPr lang="en-AU" sz="2000" dirty="0"/>
            </a:p>
          </p:txBody>
        </p: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354322" y="1943864"/>
              <a:ext cx="812800" cy="812800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1949196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8583870" y="3079035"/>
            <a:ext cx="16898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400" dirty="0" smtClean="0"/>
              <a:t>collect data</a:t>
            </a:r>
            <a:endParaRPr lang="en-AU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8303249" y="1770031"/>
            <a:ext cx="22511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400" dirty="0" smtClean="0"/>
              <a:t>design research</a:t>
            </a:r>
            <a:endParaRPr lang="en-AU" sz="2400" dirty="0"/>
          </a:p>
        </p:txBody>
      </p:sp>
      <p:sp>
        <p:nvSpPr>
          <p:cNvPr id="12" name="TextBox 11"/>
          <p:cNvSpPr txBox="1"/>
          <p:nvPr/>
        </p:nvSpPr>
        <p:spPr>
          <a:xfrm>
            <a:off x="8506924" y="4388039"/>
            <a:ext cx="18437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dirty="0" smtClean="0"/>
              <a:t>analyse data</a:t>
            </a:r>
            <a:endParaRPr lang="en-AU" sz="2400" dirty="0"/>
          </a:p>
        </p:txBody>
      </p:sp>
      <p:cxnSp>
        <p:nvCxnSpPr>
          <p:cNvPr id="14" name="Straight Arrow Connector 13"/>
          <p:cNvCxnSpPr>
            <a:stCxn id="11" idx="2"/>
            <a:endCxn id="6" idx="0"/>
          </p:cNvCxnSpPr>
          <p:nvPr/>
        </p:nvCxnSpPr>
        <p:spPr>
          <a:xfrm flipH="1">
            <a:off x="9428813" y="2231696"/>
            <a:ext cx="1" cy="847339"/>
          </a:xfrm>
          <a:prstGeom prst="straightConnector1">
            <a:avLst/>
          </a:prstGeom>
          <a:ln w="28575">
            <a:solidFill>
              <a:schemeClr val="tx1"/>
            </a:solidFill>
            <a:headEnd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endCxn id="12" idx="0"/>
          </p:cNvCxnSpPr>
          <p:nvPr/>
        </p:nvCxnSpPr>
        <p:spPr>
          <a:xfrm>
            <a:off x="9428811" y="3540700"/>
            <a:ext cx="0" cy="847339"/>
          </a:xfrm>
          <a:prstGeom prst="straightConnector1">
            <a:avLst/>
          </a:prstGeom>
          <a:ln w="28575">
            <a:solidFill>
              <a:schemeClr val="tx1"/>
            </a:solidFill>
            <a:prstDash val="solid"/>
            <a:headEnd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116857" y="2925146"/>
            <a:ext cx="59164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44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</a:rPr>
              <a:t>how </a:t>
            </a:r>
            <a:r>
              <a:rPr lang="en-AU" sz="44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</a:rPr>
              <a:t>it’s usually working</a:t>
            </a:r>
            <a:endParaRPr lang="en-AU" sz="4400" dirty="0">
              <a:solidFill>
                <a:schemeClr val="accent1">
                  <a:lumMod val="20000"/>
                  <a:lumOff val="8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73580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7605462" y="2491206"/>
            <a:ext cx="36467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400" dirty="0" smtClean="0"/>
              <a:t>collect data on a field form</a:t>
            </a:r>
            <a:endParaRPr lang="en-AU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8208091" y="3800210"/>
            <a:ext cx="24414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dirty="0" smtClean="0"/>
              <a:t>type data in excel</a:t>
            </a:r>
            <a:endParaRPr lang="en-AU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8303249" y="1182202"/>
            <a:ext cx="22511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400" dirty="0" smtClean="0"/>
              <a:t>design research</a:t>
            </a:r>
            <a:endParaRPr lang="en-AU" sz="2400" dirty="0"/>
          </a:p>
        </p:txBody>
      </p:sp>
      <p:sp>
        <p:nvSpPr>
          <p:cNvPr id="12" name="TextBox 11"/>
          <p:cNvSpPr txBox="1"/>
          <p:nvPr/>
        </p:nvSpPr>
        <p:spPr>
          <a:xfrm>
            <a:off x="8506926" y="5109214"/>
            <a:ext cx="18437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400" dirty="0" smtClean="0">
                <a:solidFill>
                  <a:schemeClr val="tx2">
                    <a:lumMod val="90000"/>
                  </a:schemeClr>
                </a:solidFill>
              </a:rPr>
              <a:t>analyse</a:t>
            </a:r>
            <a:r>
              <a:rPr lang="en-AU" sz="2400" dirty="0" smtClean="0">
                <a:solidFill>
                  <a:schemeClr val="tx2"/>
                </a:solidFill>
              </a:rPr>
              <a:t> </a:t>
            </a:r>
            <a:r>
              <a:rPr lang="en-AU" sz="2400" dirty="0" smtClean="0">
                <a:solidFill>
                  <a:schemeClr val="tx2">
                    <a:lumMod val="90000"/>
                  </a:schemeClr>
                </a:solidFill>
              </a:rPr>
              <a:t>data</a:t>
            </a:r>
            <a:endParaRPr lang="en-AU" sz="2400" dirty="0">
              <a:solidFill>
                <a:schemeClr val="tx2">
                  <a:lumMod val="90000"/>
                </a:schemeClr>
              </a:solidFill>
            </a:endParaRPr>
          </a:p>
        </p:txBody>
      </p:sp>
      <p:cxnSp>
        <p:nvCxnSpPr>
          <p:cNvPr id="14" name="Straight Arrow Connector 13"/>
          <p:cNvCxnSpPr>
            <a:stCxn id="11" idx="2"/>
            <a:endCxn id="6" idx="0"/>
          </p:cNvCxnSpPr>
          <p:nvPr/>
        </p:nvCxnSpPr>
        <p:spPr>
          <a:xfrm>
            <a:off x="9428814" y="1643867"/>
            <a:ext cx="0" cy="847339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9428809" y="2956476"/>
            <a:ext cx="1" cy="847339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10" idx="2"/>
            <a:endCxn id="12" idx="0"/>
          </p:cNvCxnSpPr>
          <p:nvPr/>
        </p:nvCxnSpPr>
        <p:spPr>
          <a:xfrm>
            <a:off x="9428810" y="4261875"/>
            <a:ext cx="3" cy="847339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58368" y="2960994"/>
            <a:ext cx="523200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44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</a:rPr>
              <a:t>how it actually works</a:t>
            </a:r>
            <a:endParaRPr lang="en-AU" sz="4400" dirty="0">
              <a:solidFill>
                <a:schemeClr val="accent1">
                  <a:lumMod val="20000"/>
                  <a:lumOff val="8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17757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7696961" y="2838720"/>
            <a:ext cx="34637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400" dirty="0" smtClean="0"/>
              <a:t>collect data electronically</a:t>
            </a:r>
            <a:endParaRPr lang="en-AU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7985026" y="3441456"/>
            <a:ext cx="28875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1600" dirty="0" smtClean="0"/>
              <a:t>which goes automatically into a</a:t>
            </a:r>
            <a:r>
              <a:rPr lang="en-AU" sz="2400" dirty="0" smtClean="0"/>
              <a:t/>
            </a:r>
            <a:br>
              <a:rPr lang="en-AU" sz="2400" dirty="0" smtClean="0"/>
            </a:br>
            <a:r>
              <a:rPr lang="en-AU" sz="2400" dirty="0" smtClean="0"/>
              <a:t>database</a:t>
            </a:r>
            <a:endParaRPr lang="en-AU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8086328" y="821041"/>
            <a:ext cx="270157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400" dirty="0" smtClean="0"/>
              <a:t>design </a:t>
            </a:r>
            <a:br>
              <a:rPr lang="en-AU" sz="2400" dirty="0" smtClean="0"/>
            </a:br>
            <a:r>
              <a:rPr lang="en-AU" sz="2400" dirty="0" smtClean="0"/>
              <a:t>research + </a:t>
            </a:r>
            <a:r>
              <a:rPr lang="en-AU" sz="2400" dirty="0" smtClean="0">
                <a:latin typeface="+mj-lt"/>
              </a:rPr>
              <a:t>analysis</a:t>
            </a:r>
            <a:endParaRPr lang="en-AU" sz="2400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083478" y="5109214"/>
            <a:ext cx="269067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400" dirty="0" smtClean="0"/>
              <a:t>analyse data +</a:t>
            </a:r>
            <a:br>
              <a:rPr lang="en-AU" sz="2400" dirty="0" smtClean="0"/>
            </a:br>
            <a:r>
              <a:rPr lang="en-AU" sz="2400" dirty="0" smtClean="0"/>
              <a:t>report continuously</a:t>
            </a:r>
            <a:endParaRPr lang="en-AU" sz="2400" dirty="0"/>
          </a:p>
        </p:txBody>
      </p:sp>
      <p:cxnSp>
        <p:nvCxnSpPr>
          <p:cNvPr id="14" name="Straight Arrow Connector 13"/>
          <p:cNvCxnSpPr>
            <a:stCxn id="11" idx="2"/>
            <a:endCxn id="6" idx="0"/>
          </p:cNvCxnSpPr>
          <p:nvPr/>
        </p:nvCxnSpPr>
        <p:spPr>
          <a:xfrm flipH="1">
            <a:off x="9428814" y="1652038"/>
            <a:ext cx="8301" cy="1186682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6" idx="2"/>
            <a:endCxn id="10" idx="0"/>
          </p:cNvCxnSpPr>
          <p:nvPr/>
        </p:nvCxnSpPr>
        <p:spPr>
          <a:xfrm>
            <a:off x="9428814" y="3300385"/>
            <a:ext cx="5" cy="141071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10" idx="2"/>
            <a:endCxn id="12" idx="0"/>
          </p:cNvCxnSpPr>
          <p:nvPr/>
        </p:nvCxnSpPr>
        <p:spPr>
          <a:xfrm flipH="1">
            <a:off x="9428815" y="4149342"/>
            <a:ext cx="4" cy="959872"/>
          </a:xfrm>
          <a:prstGeom prst="straightConnector1">
            <a:avLst/>
          </a:prstGeom>
          <a:ln w="28575">
            <a:solidFill>
              <a:schemeClr val="tx1"/>
            </a:solidFill>
            <a:prstDash val="solid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12" idx="1"/>
            <a:endCxn id="11" idx="1"/>
          </p:cNvCxnSpPr>
          <p:nvPr/>
        </p:nvCxnSpPr>
        <p:spPr>
          <a:xfrm rot="10800000" flipH="1">
            <a:off x="8083478" y="1236541"/>
            <a:ext cx="2850" cy="4288173"/>
          </a:xfrm>
          <a:prstGeom prst="bentConnector3">
            <a:avLst>
              <a:gd name="adj1" fmla="val -21771439"/>
            </a:avLst>
          </a:prstGeom>
          <a:ln w="28575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/>
          <p:cNvCxnSpPr>
            <a:stCxn id="12" idx="1"/>
            <a:endCxn id="6" idx="1"/>
          </p:cNvCxnSpPr>
          <p:nvPr/>
        </p:nvCxnSpPr>
        <p:spPr>
          <a:xfrm rot="10800000">
            <a:off x="7696962" y="3069553"/>
            <a:ext cx="386517" cy="2455160"/>
          </a:xfrm>
          <a:prstGeom prst="bentConnector3">
            <a:avLst>
              <a:gd name="adj1" fmla="val 159144"/>
            </a:avLst>
          </a:prstGeom>
          <a:ln w="28575">
            <a:solidFill>
              <a:schemeClr val="tx1"/>
            </a:solidFill>
            <a:prstDash val="sysDot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2277613" y="2960994"/>
            <a:ext cx="279352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44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</a:rPr>
              <a:t>works best</a:t>
            </a:r>
            <a:endParaRPr lang="en-AU" sz="4400" dirty="0">
              <a:solidFill>
                <a:schemeClr val="accent1">
                  <a:lumMod val="20000"/>
                  <a:lumOff val="80000"/>
                </a:schemeClr>
              </a:solidFill>
              <a:latin typeface="+mj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035236" y="2718181"/>
            <a:ext cx="5226239" cy="144655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AU" sz="44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</a:rPr>
              <a:t>business intelligence</a:t>
            </a:r>
            <a:br>
              <a:rPr lang="en-AU" sz="44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</a:rPr>
            </a:br>
            <a:r>
              <a:rPr lang="en-AU" sz="44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</a:rPr>
              <a:t>enabled</a:t>
            </a:r>
            <a:endParaRPr lang="en-AU" sz="4400" dirty="0">
              <a:solidFill>
                <a:schemeClr val="accent5">
                  <a:lumMod val="20000"/>
                  <a:lumOff val="8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26012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107577" y="2834640"/>
            <a:ext cx="1904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show demos here</a:t>
            </a:r>
          </a:p>
        </p:txBody>
      </p:sp>
    </p:spTree>
    <p:extLst>
      <p:ext uri="{BB962C8B-B14F-4D97-AF65-F5344CB8AC3E}">
        <p14:creationId xmlns:p14="http://schemas.microsoft.com/office/powerpoint/2010/main" val="3958737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01511" y="1988076"/>
            <a:ext cx="27542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less</a:t>
            </a:r>
            <a:r>
              <a:rPr lang="en-AU" sz="2800" dirty="0" smtClean="0">
                <a:solidFill>
                  <a:schemeClr val="accent3">
                    <a:lumMod val="20000"/>
                    <a:lumOff val="80000"/>
                  </a:schemeClr>
                </a:solidFill>
              </a:rPr>
              <a:t> </a:t>
            </a:r>
            <a:r>
              <a:rPr lang="en-AU" sz="2800" dirty="0" smtClean="0"/>
              <a:t>human error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371599" y="3138506"/>
            <a:ext cx="4214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 smtClean="0"/>
              <a:t>there is </a:t>
            </a:r>
            <a:r>
              <a:rPr lang="en-AU" sz="2800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constant feedback</a:t>
            </a:r>
            <a:endParaRPr lang="en-AU" sz="2800" dirty="0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200136" y="3321422"/>
            <a:ext cx="37000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4000" dirty="0" smtClean="0"/>
              <a:t>decision making</a:t>
            </a:r>
            <a:endParaRPr lang="en-AU" sz="4000" dirty="0"/>
          </a:p>
        </p:txBody>
      </p:sp>
      <p:sp>
        <p:nvSpPr>
          <p:cNvPr id="9" name="TextBox 8"/>
          <p:cNvSpPr txBox="1"/>
          <p:nvPr/>
        </p:nvSpPr>
        <p:spPr>
          <a:xfrm>
            <a:off x="1111947" y="4288936"/>
            <a:ext cx="47333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800" dirty="0" smtClean="0"/>
              <a:t>errors can be quickly detected</a:t>
            </a:r>
            <a:endParaRPr lang="en-AU" sz="2800" dirty="0"/>
          </a:p>
        </p:txBody>
      </p:sp>
      <p:sp>
        <p:nvSpPr>
          <p:cNvPr id="11" name="Rectangle 10"/>
          <p:cNvSpPr/>
          <p:nvPr/>
        </p:nvSpPr>
        <p:spPr>
          <a:xfrm>
            <a:off x="7086017" y="2551981"/>
            <a:ext cx="172207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AU" sz="4400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+mj-lt"/>
              </a:rPr>
              <a:t>faster </a:t>
            </a:r>
            <a:endParaRPr lang="en-AU" sz="4400" dirty="0">
              <a:solidFill>
                <a:schemeClr val="accent6">
                  <a:lumMod val="20000"/>
                  <a:lumOff val="80000"/>
                </a:schemeClr>
              </a:solidFill>
              <a:latin typeface="+mj-lt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8808091" y="2551981"/>
            <a:ext cx="214578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AU" sz="4400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+mj-lt"/>
              </a:rPr>
              <a:t>cheaper</a:t>
            </a:r>
            <a:endParaRPr lang="en-AU" sz="4400" dirty="0">
              <a:solidFill>
                <a:schemeClr val="accent6">
                  <a:lumMod val="20000"/>
                  <a:lumOff val="8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21806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Franklin Gothic">
      <a:majorFont>
        <a:latin typeface="Franklin Gothic Medium" panose="020B0603020102020204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12210</TotalTime>
  <Words>351</Words>
  <Application>Microsoft Macintosh PowerPoint</Application>
  <PresentationFormat>Widescreen</PresentationFormat>
  <Paragraphs>87</Paragraphs>
  <Slides>18</Slides>
  <Notes>4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Calibri</vt:lpstr>
      <vt:lpstr>Franklin Gothic Book</vt:lpstr>
      <vt:lpstr>Franklin Gothic Medium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15.0023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Fernando Cagua</dc:creator>
  <cp:lastModifiedBy>Fernando Cagua</cp:lastModifiedBy>
  <cp:revision>39</cp:revision>
  <dcterms:created xsi:type="dcterms:W3CDTF">2017-07-14T23:54:36Z</dcterms:created>
  <dcterms:modified xsi:type="dcterms:W3CDTF">2017-07-24T15:57:56Z</dcterms:modified>
</cp:coreProperties>
</file>